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0"/>
  </p:notesMasterIdLst>
  <p:sldIdLst>
    <p:sldId id="256" r:id="rId4"/>
    <p:sldId id="316" r:id="rId5"/>
    <p:sldId id="317" r:id="rId6"/>
    <p:sldId id="319" r:id="rId7"/>
    <p:sldId id="302" r:id="rId8"/>
    <p:sldId id="318" r:id="rId9"/>
    <p:sldId id="320" r:id="rId10"/>
    <p:sldId id="274" r:id="rId11"/>
    <p:sldId id="325" r:id="rId12"/>
    <p:sldId id="261" r:id="rId13"/>
    <p:sldId id="322" r:id="rId14"/>
    <p:sldId id="324" r:id="rId15"/>
    <p:sldId id="326" r:id="rId16"/>
    <p:sldId id="327" r:id="rId17"/>
    <p:sldId id="328" r:id="rId18"/>
    <p:sldId id="329" r:id="rId19"/>
  </p:sldIdLst>
  <p:sldSz cx="10693400" cy="7561263"/>
  <p:notesSz cx="6858000" cy="9144000"/>
  <p:defaultTextStyle>
    <a:defPPr>
      <a:defRPr lang="ko-KR"/>
    </a:defPPr>
    <a:lvl1pPr marL="0" algn="l" defTabSz="1168237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4119" algn="l" defTabSz="1168237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68237" algn="l" defTabSz="1168237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2356" algn="l" defTabSz="1168237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36475" algn="l" defTabSz="1168237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20594" algn="l" defTabSz="1168237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04712" algn="l" defTabSz="1168237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88831" algn="l" defTabSz="1168237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72950" algn="l" defTabSz="1168237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25E"/>
    <a:srgbClr val="512F3E"/>
    <a:srgbClr val="611F4E"/>
    <a:srgbClr val="710F57"/>
    <a:srgbClr val="98DFBB"/>
    <a:srgbClr val="9AD3E9"/>
    <a:srgbClr val="F8B2A3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3" autoAdjust="0"/>
    <p:restoredTop sz="95133" autoAdjust="0"/>
  </p:normalViewPr>
  <p:slideViewPr>
    <p:cSldViewPr>
      <p:cViewPr>
        <p:scale>
          <a:sx n="58" d="100"/>
          <a:sy n="58" d="100"/>
        </p:scale>
        <p:origin x="-1794" y="-396"/>
      </p:cViewPr>
      <p:guideLst>
        <p:guide orient="horz" pos="2715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t>2023-05-11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68237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4119" algn="l" defTabSz="1168237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68237" algn="l" defTabSz="1168237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2356" algn="l" defTabSz="1168237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36475" algn="l" defTabSz="1168237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20594" algn="l" defTabSz="1168237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04712" algn="l" defTabSz="1168237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88831" algn="l" defTabSz="1168237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72950" algn="l" defTabSz="1168237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608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608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60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608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60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608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608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60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88816" y="3886489"/>
            <a:ext cx="6104584" cy="1587843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l">
              <a:lnSpc>
                <a:spcPct val="100000"/>
              </a:lnSpc>
              <a:buNone/>
              <a:defRPr sz="4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4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88816" y="5474331"/>
            <a:ext cx="6104411" cy="740993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l">
              <a:lnSpc>
                <a:spcPct val="10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578304" cy="3228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114900" y="4333007"/>
            <a:ext cx="3578500" cy="3228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26258" y="0"/>
            <a:ext cx="2483582" cy="4733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209818" y="2827926"/>
            <a:ext cx="2483582" cy="4733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39496" y="1875219"/>
            <a:ext cx="2863437" cy="29754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116824" tIns="58412" rIns="116824" bIns="58412" anchor="ctr"/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05410" y="1875219"/>
            <a:ext cx="2863119" cy="29754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116824" tIns="58412" rIns="116824" bIns="58412" anchor="ctr"/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71005" y="1875219"/>
            <a:ext cx="2863119" cy="29754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116824" tIns="58412" rIns="116824" bIns="58412" anchor="ctr"/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1520"/>
            <a:ext cx="10693400" cy="846850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28370"/>
            <a:ext cx="10693400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52" y="1875220"/>
            <a:ext cx="3419167" cy="37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73" y="1875220"/>
            <a:ext cx="3419167" cy="37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50828" y="2020463"/>
            <a:ext cx="3157500" cy="23298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37850" y="2020463"/>
            <a:ext cx="3199600" cy="23298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520"/>
            <a:ext cx="10693400" cy="846850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370"/>
            <a:ext cx="10693400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329538" y="1734298"/>
            <a:ext cx="3977940" cy="500050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694" y="1586205"/>
            <a:ext cx="3944920" cy="60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70623" y="1789291"/>
            <a:ext cx="2275113" cy="44177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520"/>
            <a:ext cx="10693400" cy="846850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370"/>
            <a:ext cx="10693400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58812"/>
            <a:ext cx="9624060" cy="1022171"/>
          </a:xfrm>
          <a:prstGeom prst="rect">
            <a:avLst/>
          </a:prstGeom>
        </p:spPr>
        <p:txBody>
          <a:bodyPr lIns="116824" tIns="58412" rIns="116824" bIns="58412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lIns="116824" tIns="58412" rIns="116824" bIns="58412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0" y="6885651"/>
            <a:ext cx="2495127" cy="525088"/>
          </a:xfrm>
          <a:prstGeom prst="rect">
            <a:avLst/>
          </a:prstGeom>
        </p:spPr>
        <p:txBody>
          <a:bodyPr lIns="116824" tIns="58412" rIns="116824" bIns="58412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79" y="6885651"/>
            <a:ext cx="3386243" cy="525088"/>
          </a:xfrm>
          <a:prstGeom prst="rect">
            <a:avLst/>
          </a:prstGeom>
        </p:spPr>
        <p:txBody>
          <a:bodyPr lIns="116824" tIns="58412" rIns="116824" bIns="58412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3603" y="6885651"/>
            <a:ext cx="2495127" cy="525088"/>
          </a:xfrm>
          <a:prstGeom prst="rect">
            <a:avLst/>
          </a:prstGeom>
        </p:spPr>
        <p:txBody>
          <a:bodyPr lIns="116824" tIns="58412" rIns="116824" bIns="58412"/>
          <a:lstStyle>
            <a:lvl1pPr>
              <a:defRPr/>
            </a:lvl1pPr>
          </a:lstStyle>
          <a:p>
            <a:fld id="{7348245F-2988-44DA-9D3D-FC1E66F0D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10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27805" y="3278794"/>
            <a:ext cx="5765595" cy="696186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l">
              <a:buNone/>
              <a:defRPr sz="4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27805" y="3974979"/>
            <a:ext cx="5765595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12" y="5368476"/>
            <a:ext cx="1185694" cy="149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25" y="1397647"/>
            <a:ext cx="757884" cy="95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5" y="617158"/>
            <a:ext cx="517061" cy="65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958" y="2615535"/>
            <a:ext cx="421047" cy="53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304651" y="1875221"/>
            <a:ext cx="3023781" cy="3810821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02" y="5261070"/>
            <a:ext cx="1725698" cy="23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88603" y="66956"/>
            <a:ext cx="1293404" cy="11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3360904" y="229731"/>
            <a:ext cx="1856050" cy="22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276160" y="5290006"/>
            <a:ext cx="2333166" cy="17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2062789" y="3450181"/>
            <a:ext cx="2333166" cy="17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229856" y="1411182"/>
            <a:ext cx="2333166" cy="17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4362719" y="437379"/>
            <a:ext cx="2333166" cy="17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6570179" y="3505680"/>
            <a:ext cx="1856050" cy="22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6150301" y="1309827"/>
            <a:ext cx="2333166" cy="17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5599329" y="4955159"/>
            <a:ext cx="1856050" cy="22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636606" y="365146"/>
            <a:ext cx="5420188" cy="6830972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46723" y="3089486"/>
            <a:ext cx="3199954" cy="846848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46550" y="3936335"/>
            <a:ext cx="3199954" cy="635137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606"/>
            <a:ext cx="1856050" cy="22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912" y="5328668"/>
            <a:ext cx="1645885" cy="22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325676" y="554394"/>
            <a:ext cx="4042049" cy="509412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08473" y="5630035"/>
            <a:ext cx="4042049" cy="846848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08300" y="6532893"/>
            <a:ext cx="4042049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520"/>
            <a:ext cx="10693400" cy="846850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370"/>
            <a:ext cx="10693400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520"/>
            <a:ext cx="10693400" cy="846850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370"/>
            <a:ext cx="10693400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09895" y="2351837"/>
            <a:ext cx="1684000" cy="211688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323714" y="2348239"/>
            <a:ext cx="1684000" cy="211688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653952" y="2348239"/>
            <a:ext cx="1684000" cy="211688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83810" y="2351837"/>
            <a:ext cx="1684000" cy="211688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799395" y="2087226"/>
            <a:ext cx="2105000" cy="2646111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824" tIns="58412" rIns="116824" bIns="58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124033" y="2087226"/>
            <a:ext cx="2105000" cy="2646111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824" tIns="58412" rIns="116824" bIns="58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5448671" y="2087226"/>
            <a:ext cx="2105000" cy="2646111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824" tIns="58412" rIns="116824" bIns="58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7773310" y="2087226"/>
            <a:ext cx="2105000" cy="2646111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824" tIns="58412" rIns="116824" bIns="58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520"/>
            <a:ext cx="10693400" cy="846850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370"/>
            <a:ext cx="10693400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520"/>
            <a:ext cx="10693400" cy="846850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13992" y="1663507"/>
            <a:ext cx="3332730" cy="5364507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241466" y="2065090"/>
            <a:ext cx="7451934" cy="4445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520"/>
            <a:ext cx="10693400" cy="846850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370"/>
            <a:ext cx="10693400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1168237" rtl="0" eaLnBrk="1" latinLnBrk="1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089" indent="-438089" algn="l" defTabSz="1168237" rtl="0" eaLnBrk="1" latinLnBrk="1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9193" indent="-365074" algn="l" defTabSz="1168237" rtl="0" eaLnBrk="1" latinLnBrk="1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0297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4416" indent="-292059" algn="l" defTabSz="1168237" rtl="0" eaLnBrk="1" latinLnBrk="1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8534" indent="-292059" algn="l" defTabSz="1168237" rtl="0" eaLnBrk="1" latinLnBrk="1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2653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6772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890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5009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119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237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356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475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0594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4712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831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2950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defTabSz="1168237" rtl="0" eaLnBrk="1" latinLnBrk="1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089" indent="-438089" algn="l" defTabSz="1168237" rtl="0" eaLnBrk="1" latinLnBrk="1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9193" indent="-365074" algn="l" defTabSz="1168237" rtl="0" eaLnBrk="1" latinLnBrk="1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0297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4416" indent="-292059" algn="l" defTabSz="1168237" rtl="0" eaLnBrk="1" latinLnBrk="1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8534" indent="-292059" algn="l" defTabSz="1168237" rtl="0" eaLnBrk="1" latinLnBrk="1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2653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6772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890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5009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119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237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356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475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0594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4712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831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2950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168237" rtl="0" eaLnBrk="1" latinLnBrk="1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089" indent="-438089" algn="l" defTabSz="1168237" rtl="0" eaLnBrk="1" latinLnBrk="1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9193" indent="-365074" algn="l" defTabSz="1168237" rtl="0" eaLnBrk="1" latinLnBrk="1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0297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4416" indent="-292059" algn="l" defTabSz="1168237" rtl="0" eaLnBrk="1" latinLnBrk="1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8534" indent="-292059" algn="l" defTabSz="1168237" rtl="0" eaLnBrk="1" latinLnBrk="1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2653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6772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890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5009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119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237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356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475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0594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4712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831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2950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6;&#1082;&#1086;&#1083;&#1072;48.&#1077;&#1082;&#1072;&#1090;&#1077;&#1088;&#1080;&#1085;&#1073;&#1091;&#1088;&#1075;.&#1088;&#1092;/upload/sc48_new/files/e4/ce/e4ce9dff7456037d2274e792cac85308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94372" y="1663507"/>
            <a:ext cx="8117660" cy="2557352"/>
          </a:xfrm>
        </p:spPr>
        <p:txBody>
          <a:bodyPr/>
          <a:lstStyle/>
          <a:p>
            <a:pPr algn="ctr"/>
            <a:r>
              <a:rPr lang="ru-RU" sz="3100" b="1" dirty="0">
                <a:latin typeface="Times New Roman" pitchFamily="18" charset="0"/>
                <a:cs typeface="Times New Roman" panose="02020603050405020304" pitchFamily="18" charset="0"/>
              </a:rPr>
              <a:t>« ФУНКЦИОНАЛЬНАЯ  ГРАМОТНОСТЬ</a:t>
            </a:r>
          </a:p>
          <a:p>
            <a:pPr algn="ctr"/>
            <a:r>
              <a:rPr lang="ru-RU" sz="3100" b="1" dirty="0">
                <a:latin typeface="Times New Roman" pitchFamily="18" charset="0"/>
                <a:cs typeface="Times New Roman" panose="02020603050405020304" pitchFamily="18" charset="0"/>
              </a:rPr>
              <a:t> КАК ОБРАЗОВАТЕЛЬНЫЙ РЕЗУЛЬТАТ».</a:t>
            </a:r>
          </a:p>
          <a:p>
            <a:r>
              <a:rPr lang="en-US" sz="2000" b="1" dirty="0"/>
              <a:t> </a:t>
            </a:r>
            <a:endParaRPr lang="ru-RU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3157257" y="3568919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420397" y="4309913"/>
            <a:ext cx="6104584" cy="1718403"/>
          </a:xfrm>
          <a:prstGeom prst="rect">
            <a:avLst/>
          </a:prstGeom>
        </p:spPr>
        <p:txBody>
          <a:bodyPr wrap="square" lIns="116824" tIns="58412" rIns="116824" bIns="58412">
            <a:spAutoFit/>
          </a:bodyPr>
          <a:lstStyle/>
          <a:p>
            <a:pPr algn="ctr" latinLnBrk="0"/>
            <a:r>
              <a:rPr lang="ru-RU" sz="2600" b="1" kern="0" dirty="0">
                <a:solidFill>
                  <a:srgbClr val="0070C0"/>
                </a:solidFill>
                <a:latin typeface="Calibri"/>
              </a:rPr>
              <a:t>Нельзя человека  научить на всю жизнь,</a:t>
            </a:r>
          </a:p>
          <a:p>
            <a:pPr algn="ctr" latinLnBrk="0"/>
            <a:r>
              <a:rPr lang="ru-RU" sz="2600" b="1" kern="0" dirty="0">
                <a:solidFill>
                  <a:srgbClr val="0070C0"/>
                </a:solidFill>
                <a:latin typeface="Calibri"/>
              </a:rPr>
              <a:t>его надо научить учиться  всю жизнь!</a:t>
            </a:r>
            <a:endParaRPr lang="ru-RU" sz="2600" kern="0" dirty="0">
              <a:solidFill>
                <a:srgbClr val="0070C0"/>
              </a:solidFill>
            </a:endParaRPr>
          </a:p>
          <a:p>
            <a:pPr latinLnBrk="0">
              <a:defRPr/>
            </a:pPr>
            <a:endParaRPr lang="ru-RU" sz="2600" b="1" kern="0" dirty="0">
              <a:solidFill>
                <a:srgbClr val="C00000"/>
              </a:solidFill>
              <a:latin typeface="Calibri"/>
            </a:endParaRPr>
          </a:p>
          <a:p>
            <a:pPr latinLnBrk="0"/>
            <a:r>
              <a:rPr lang="ru-RU" sz="2600" b="1" kern="0" dirty="0">
                <a:solidFill>
                  <a:srgbClr val="C00000"/>
                </a:solidFill>
                <a:latin typeface="Calibri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393233"/>
            <a:ext cx="10693400" cy="635137"/>
          </a:xfrm>
          <a:prstGeom prst="rect">
            <a:avLst/>
          </a:prstGeom>
        </p:spPr>
        <p:txBody>
          <a:bodyPr lIns="116824" tIns="58412" rIns="116824" bIns="58412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600" b="1" dirty="0">
                <a:solidFill>
                  <a:srgbClr val="002060"/>
                </a:solidFill>
                <a:cs typeface="Arial" pitchFamily="34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формирования 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12745" y="1437176"/>
            <a:ext cx="6684817" cy="858900"/>
            <a:chOff x="7895" y="941559"/>
            <a:chExt cx="5716233" cy="584261"/>
          </a:xfrm>
        </p:grpSpPr>
        <p:grpSp>
          <p:nvGrpSpPr>
            <p:cNvPr id="4" name="Group 3"/>
            <p:cNvGrpSpPr/>
            <p:nvPr/>
          </p:nvGrpSpPr>
          <p:grpSpPr>
            <a:xfrm>
              <a:off x="7895" y="941559"/>
              <a:ext cx="5716233" cy="584261"/>
              <a:chOff x="1151472" y="3187501"/>
              <a:chExt cx="6552728" cy="914400"/>
            </a:xfrm>
          </p:grpSpPr>
          <p:sp>
            <p:nvSpPr>
              <p:cNvPr id="5" name="Pentagon 4"/>
              <p:cNvSpPr/>
              <p:nvPr/>
            </p:nvSpPr>
            <p:spPr>
              <a:xfrm>
                <a:off x="1633824" y="3347030"/>
                <a:ext cx="6070376" cy="720000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>
                <a:off x="1633824" y="3284701"/>
                <a:ext cx="5914970" cy="720000"/>
              </a:xfrm>
              <a:prstGeom prst="homePlat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Diamond 6"/>
              <p:cNvSpPr/>
              <p:nvPr/>
            </p:nvSpPr>
            <p:spPr>
              <a:xfrm>
                <a:off x="1151472" y="3187501"/>
                <a:ext cx="914400" cy="9144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8" name="직사각형 39"/>
            <p:cNvSpPr/>
            <p:nvPr/>
          </p:nvSpPr>
          <p:spPr>
            <a:xfrm>
              <a:off x="218283" y="1004154"/>
              <a:ext cx="403184" cy="43966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1 </a:t>
              </a:r>
              <a:endParaRPr lang="ko-KR" altLang="en-US" sz="36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03817" y="971654"/>
              <a:ext cx="4752528" cy="489106"/>
              <a:chOff x="2299400" y="1781114"/>
              <a:chExt cx="4576856" cy="489106"/>
            </a:xfrm>
          </p:grpSpPr>
          <p:sp>
            <p:nvSpPr>
              <p:cNvPr id="10" name="TextBox 10"/>
              <p:cNvSpPr txBox="1"/>
              <p:nvPr/>
            </p:nvSpPr>
            <p:spPr bwMode="auto">
              <a:xfrm>
                <a:off x="2299400" y="1781114"/>
                <a:ext cx="4576856" cy="38732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ko-KR" sz="31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Математическая грамотность</a:t>
                </a:r>
                <a:endParaRPr lang="en-US" altLang="ko-KR" sz="31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2"/>
              <p:cNvSpPr txBox="1"/>
              <p:nvPr/>
            </p:nvSpPr>
            <p:spPr bwMode="auto">
              <a:xfrm>
                <a:off x="2299400" y="2050389"/>
                <a:ext cx="4576856" cy="219831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0" name="Группа 59"/>
          <p:cNvGrpSpPr/>
          <p:nvPr/>
        </p:nvGrpSpPr>
        <p:grpSpPr>
          <a:xfrm>
            <a:off x="3753843" y="2470236"/>
            <a:ext cx="6735512" cy="719941"/>
            <a:chOff x="3173125" y="1491181"/>
            <a:chExt cx="5759583" cy="489735"/>
          </a:xfrm>
        </p:grpSpPr>
        <p:grpSp>
          <p:nvGrpSpPr>
            <p:cNvPr id="12" name="Group 11"/>
            <p:cNvGrpSpPr/>
            <p:nvPr/>
          </p:nvGrpSpPr>
          <p:grpSpPr>
            <a:xfrm>
              <a:off x="3173125" y="1491181"/>
              <a:ext cx="5759583" cy="489735"/>
              <a:chOff x="1151472" y="3187501"/>
              <a:chExt cx="6552728" cy="914400"/>
            </a:xfrm>
          </p:grpSpPr>
          <p:sp>
            <p:nvSpPr>
              <p:cNvPr id="13" name="Pentagon 12"/>
              <p:cNvSpPr/>
              <p:nvPr/>
            </p:nvSpPr>
            <p:spPr>
              <a:xfrm>
                <a:off x="1633824" y="3347030"/>
                <a:ext cx="6070376" cy="720000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Pentagon 13"/>
              <p:cNvSpPr/>
              <p:nvPr/>
            </p:nvSpPr>
            <p:spPr>
              <a:xfrm>
                <a:off x="1633824" y="3284701"/>
                <a:ext cx="5914970" cy="720000"/>
              </a:xfrm>
              <a:prstGeom prst="homePlat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Diamond 14"/>
              <p:cNvSpPr/>
              <p:nvPr/>
            </p:nvSpPr>
            <p:spPr>
              <a:xfrm>
                <a:off x="1151472" y="3187501"/>
                <a:ext cx="914400" cy="9144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4" name="직사각형 39"/>
            <p:cNvSpPr/>
            <p:nvPr/>
          </p:nvSpPr>
          <p:spPr>
            <a:xfrm>
              <a:off x="3410950" y="1501977"/>
              <a:ext cx="403184" cy="43966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2 </a:t>
              </a:r>
              <a:endParaRPr lang="ko-KR" altLang="en-US" sz="3600" dirty="0">
                <a:solidFill>
                  <a:schemeClr val="bg1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043585" y="1491182"/>
              <a:ext cx="4752528" cy="482177"/>
              <a:chOff x="2299400" y="1781114"/>
              <a:chExt cx="4576856" cy="494912"/>
            </a:xfrm>
          </p:grpSpPr>
          <p:sp>
            <p:nvSpPr>
              <p:cNvPr id="26" name="TextBox 10"/>
              <p:cNvSpPr txBox="1"/>
              <p:nvPr/>
            </p:nvSpPr>
            <p:spPr bwMode="auto">
              <a:xfrm>
                <a:off x="2299400" y="1781114"/>
                <a:ext cx="4576856" cy="39755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ko-KR" sz="31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Читательская грамотность</a:t>
                </a:r>
                <a:endParaRPr lang="en-US" altLang="ko-KR" sz="31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12"/>
              <p:cNvSpPr txBox="1"/>
              <p:nvPr/>
            </p:nvSpPr>
            <p:spPr bwMode="auto">
              <a:xfrm>
                <a:off x="2299400" y="2050389"/>
                <a:ext cx="4576856" cy="225637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9" name="Группа 58"/>
          <p:cNvGrpSpPr/>
          <p:nvPr/>
        </p:nvGrpSpPr>
        <p:grpSpPr>
          <a:xfrm>
            <a:off x="221065" y="3329077"/>
            <a:ext cx="8582019" cy="822015"/>
            <a:chOff x="101431" y="2006673"/>
            <a:chExt cx="6845947" cy="559170"/>
          </a:xfrm>
        </p:grpSpPr>
        <p:grpSp>
          <p:nvGrpSpPr>
            <p:cNvPr id="16" name="Group 15"/>
            <p:cNvGrpSpPr/>
            <p:nvPr/>
          </p:nvGrpSpPr>
          <p:grpSpPr>
            <a:xfrm>
              <a:off x="101431" y="2006673"/>
              <a:ext cx="5641335" cy="559170"/>
              <a:chOff x="1151472" y="3187501"/>
              <a:chExt cx="6552728" cy="914400"/>
            </a:xfrm>
          </p:grpSpPr>
          <p:sp>
            <p:nvSpPr>
              <p:cNvPr id="17" name="Pentagon 16"/>
              <p:cNvSpPr/>
              <p:nvPr/>
            </p:nvSpPr>
            <p:spPr>
              <a:xfrm>
                <a:off x="1633824" y="3347030"/>
                <a:ext cx="6070376" cy="720000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Pentagon 17"/>
              <p:cNvSpPr/>
              <p:nvPr/>
            </p:nvSpPr>
            <p:spPr>
              <a:xfrm>
                <a:off x="1633824" y="3284701"/>
                <a:ext cx="5914970" cy="720000"/>
              </a:xfrm>
              <a:prstGeom prst="homePlat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Diamond 18"/>
              <p:cNvSpPr/>
              <p:nvPr/>
            </p:nvSpPr>
            <p:spPr>
              <a:xfrm>
                <a:off x="1151472" y="3187501"/>
                <a:ext cx="914400" cy="914400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직사각형 39"/>
            <p:cNvSpPr/>
            <p:nvPr/>
          </p:nvSpPr>
          <p:spPr>
            <a:xfrm>
              <a:off x="293449" y="2063077"/>
              <a:ext cx="403184" cy="43966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3 </a:t>
              </a:r>
              <a:endParaRPr lang="ko-KR" altLang="en-US" sz="3600" dirty="0">
                <a:solidFill>
                  <a:schemeClr val="bg1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937738" y="2080502"/>
              <a:ext cx="6009640" cy="461956"/>
              <a:chOff x="2299400" y="1781114"/>
              <a:chExt cx="5787500" cy="513756"/>
            </a:xfrm>
          </p:grpSpPr>
          <p:sp>
            <p:nvSpPr>
              <p:cNvPr id="30" name="TextBox 10"/>
              <p:cNvSpPr txBox="1"/>
              <p:nvPr/>
            </p:nvSpPr>
            <p:spPr bwMode="auto">
              <a:xfrm>
                <a:off x="2299400" y="1781114"/>
                <a:ext cx="5787500" cy="39582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ko-KR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Естественнонаучная грамотность</a:t>
                </a:r>
                <a:endParaRPr lang="en-US" altLang="ko-KR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12"/>
              <p:cNvSpPr txBox="1"/>
              <p:nvPr/>
            </p:nvSpPr>
            <p:spPr bwMode="auto">
              <a:xfrm>
                <a:off x="2299400" y="2050389"/>
                <a:ext cx="4576856" cy="244481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8" name="Группа 57"/>
          <p:cNvGrpSpPr/>
          <p:nvPr/>
        </p:nvGrpSpPr>
        <p:grpSpPr>
          <a:xfrm>
            <a:off x="3753842" y="4332600"/>
            <a:ext cx="6495190" cy="790111"/>
            <a:chOff x="3266507" y="2608895"/>
            <a:chExt cx="5554082" cy="537468"/>
          </a:xfrm>
        </p:grpSpPr>
        <p:grpSp>
          <p:nvGrpSpPr>
            <p:cNvPr id="20" name="Group 19"/>
            <p:cNvGrpSpPr/>
            <p:nvPr/>
          </p:nvGrpSpPr>
          <p:grpSpPr>
            <a:xfrm>
              <a:off x="3266507" y="2608895"/>
              <a:ext cx="5411838" cy="482877"/>
              <a:chOff x="1151472" y="3187501"/>
              <a:chExt cx="6552728" cy="914400"/>
            </a:xfrm>
          </p:grpSpPr>
          <p:sp>
            <p:nvSpPr>
              <p:cNvPr id="21" name="Pentagon 20"/>
              <p:cNvSpPr/>
              <p:nvPr/>
            </p:nvSpPr>
            <p:spPr>
              <a:xfrm>
                <a:off x="1633824" y="3347030"/>
                <a:ext cx="6070376" cy="720000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Pentagon 21"/>
              <p:cNvSpPr/>
              <p:nvPr/>
            </p:nvSpPr>
            <p:spPr>
              <a:xfrm>
                <a:off x="1633824" y="3284701"/>
                <a:ext cx="5914970" cy="720000"/>
              </a:xfrm>
              <a:prstGeom prst="homePlat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Diamond 22"/>
              <p:cNvSpPr/>
              <p:nvPr/>
            </p:nvSpPr>
            <p:spPr>
              <a:xfrm>
                <a:off x="1151472" y="3187501"/>
                <a:ext cx="914400" cy="914400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2" name="직사각형 39"/>
            <p:cNvSpPr/>
            <p:nvPr/>
          </p:nvSpPr>
          <p:spPr>
            <a:xfrm>
              <a:off x="3442512" y="2638165"/>
              <a:ext cx="403184" cy="43966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4 </a:t>
              </a:r>
              <a:endParaRPr lang="ko-KR" altLang="en-US" sz="3600" dirty="0">
                <a:solidFill>
                  <a:schemeClr val="bg1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068061" y="2657257"/>
              <a:ext cx="4752528" cy="489106"/>
              <a:chOff x="2299400" y="1781114"/>
              <a:chExt cx="4576856" cy="489106"/>
            </a:xfrm>
          </p:grpSpPr>
          <p:sp>
            <p:nvSpPr>
              <p:cNvPr id="34" name="TextBox 10"/>
              <p:cNvSpPr txBox="1"/>
              <p:nvPr/>
            </p:nvSpPr>
            <p:spPr bwMode="auto">
              <a:xfrm>
                <a:off x="2299400" y="1781114"/>
                <a:ext cx="4576856" cy="355917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ko-KR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Финансовая грамотность</a:t>
                </a:r>
                <a:endParaRPr lang="en-US" altLang="ko-KR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12"/>
              <p:cNvSpPr txBox="1"/>
              <p:nvPr/>
            </p:nvSpPr>
            <p:spPr bwMode="auto">
              <a:xfrm>
                <a:off x="2299400" y="2050389"/>
                <a:ext cx="4576856" cy="219831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7" name="Группа 56"/>
          <p:cNvGrpSpPr/>
          <p:nvPr/>
        </p:nvGrpSpPr>
        <p:grpSpPr>
          <a:xfrm>
            <a:off x="186007" y="5157075"/>
            <a:ext cx="6684817" cy="858900"/>
            <a:chOff x="101431" y="3152705"/>
            <a:chExt cx="5716233" cy="584261"/>
          </a:xfrm>
        </p:grpSpPr>
        <p:grpSp>
          <p:nvGrpSpPr>
            <p:cNvPr id="36" name="Group 3"/>
            <p:cNvGrpSpPr/>
            <p:nvPr/>
          </p:nvGrpSpPr>
          <p:grpSpPr>
            <a:xfrm>
              <a:off x="101431" y="3152705"/>
              <a:ext cx="5716233" cy="584261"/>
              <a:chOff x="1151472" y="3187501"/>
              <a:chExt cx="6552728" cy="914400"/>
            </a:xfrm>
          </p:grpSpPr>
          <p:sp>
            <p:nvSpPr>
              <p:cNvPr id="37" name="Pentagon 4"/>
              <p:cNvSpPr/>
              <p:nvPr/>
            </p:nvSpPr>
            <p:spPr>
              <a:xfrm>
                <a:off x="1633824" y="3347030"/>
                <a:ext cx="6070376" cy="720000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Pentagon 5"/>
              <p:cNvSpPr/>
              <p:nvPr/>
            </p:nvSpPr>
            <p:spPr>
              <a:xfrm>
                <a:off x="1633824" y="3284701"/>
                <a:ext cx="5914970" cy="720000"/>
              </a:xfrm>
              <a:prstGeom prst="homePlat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Diamond 6"/>
              <p:cNvSpPr/>
              <p:nvPr/>
            </p:nvSpPr>
            <p:spPr>
              <a:xfrm>
                <a:off x="1151472" y="3187501"/>
                <a:ext cx="914400" cy="9144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8" name="직사각형 39"/>
            <p:cNvSpPr/>
            <p:nvPr/>
          </p:nvSpPr>
          <p:spPr>
            <a:xfrm>
              <a:off x="315103" y="3217721"/>
              <a:ext cx="403184" cy="43966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altLang="ko-KR" sz="3600" b="1" dirty="0">
                  <a:solidFill>
                    <a:schemeClr val="bg1"/>
                  </a:solidFill>
                  <a:cs typeface="Arial" pitchFamily="34" charset="0"/>
                </a:rPr>
                <a:t>5</a:t>
              </a: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3600" dirty="0">
                <a:solidFill>
                  <a:schemeClr val="bg1"/>
                </a:solidFill>
              </a:endParaRPr>
            </a:p>
          </p:txBody>
        </p:sp>
        <p:grpSp>
          <p:nvGrpSpPr>
            <p:cNvPr id="51" name="Group 8"/>
            <p:cNvGrpSpPr/>
            <p:nvPr/>
          </p:nvGrpSpPr>
          <p:grpSpPr>
            <a:xfrm>
              <a:off x="915722" y="3187932"/>
              <a:ext cx="4752528" cy="489106"/>
              <a:chOff x="2299400" y="1781114"/>
              <a:chExt cx="4576856" cy="489106"/>
            </a:xfrm>
          </p:grpSpPr>
          <p:sp>
            <p:nvSpPr>
              <p:cNvPr id="52" name="TextBox 10"/>
              <p:cNvSpPr txBox="1"/>
              <p:nvPr/>
            </p:nvSpPr>
            <p:spPr bwMode="auto">
              <a:xfrm>
                <a:off x="2299400" y="1781114"/>
                <a:ext cx="4576856" cy="38732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ko-KR" sz="31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Глобальные компетенции</a:t>
                </a:r>
                <a:endParaRPr lang="en-US" altLang="ko-KR" sz="31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12"/>
              <p:cNvSpPr txBox="1"/>
              <p:nvPr/>
            </p:nvSpPr>
            <p:spPr bwMode="auto">
              <a:xfrm>
                <a:off x="2299400" y="2050389"/>
                <a:ext cx="4576856" cy="219831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3707065" y="6204669"/>
            <a:ext cx="6684817" cy="858899"/>
            <a:chOff x="3169936" y="3766688"/>
            <a:chExt cx="5716233" cy="584261"/>
          </a:xfrm>
        </p:grpSpPr>
        <p:grpSp>
          <p:nvGrpSpPr>
            <p:cNvPr id="40" name="Group 3"/>
            <p:cNvGrpSpPr/>
            <p:nvPr/>
          </p:nvGrpSpPr>
          <p:grpSpPr>
            <a:xfrm>
              <a:off x="3169936" y="3766688"/>
              <a:ext cx="5716233" cy="584261"/>
              <a:chOff x="1151472" y="3187501"/>
              <a:chExt cx="6552728" cy="914400"/>
            </a:xfrm>
          </p:grpSpPr>
          <p:sp>
            <p:nvSpPr>
              <p:cNvPr id="41" name="Pentagon 4"/>
              <p:cNvSpPr/>
              <p:nvPr/>
            </p:nvSpPr>
            <p:spPr>
              <a:xfrm>
                <a:off x="1633824" y="3347030"/>
                <a:ext cx="6070376" cy="720000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Pentagon 5"/>
              <p:cNvSpPr/>
              <p:nvPr/>
            </p:nvSpPr>
            <p:spPr>
              <a:xfrm>
                <a:off x="1633824" y="3284701"/>
                <a:ext cx="5914970" cy="720000"/>
              </a:xfrm>
              <a:prstGeom prst="homePlat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Diamond 6"/>
              <p:cNvSpPr/>
              <p:nvPr/>
            </p:nvSpPr>
            <p:spPr>
              <a:xfrm>
                <a:off x="1151472" y="3187501"/>
                <a:ext cx="914400" cy="9144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50" name="직사각형 39"/>
            <p:cNvSpPr/>
            <p:nvPr/>
          </p:nvSpPr>
          <p:spPr>
            <a:xfrm>
              <a:off x="3389121" y="3818542"/>
              <a:ext cx="403184" cy="439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altLang="ko-KR" sz="3600" b="1" dirty="0">
                  <a:solidFill>
                    <a:schemeClr val="bg1"/>
                  </a:solidFill>
                  <a:cs typeface="Arial" pitchFamily="34" charset="0"/>
                </a:rPr>
                <a:t>6</a:t>
              </a: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3600" dirty="0">
                <a:solidFill>
                  <a:schemeClr val="bg1"/>
                </a:solidFill>
              </a:endParaRPr>
            </a:p>
          </p:txBody>
        </p:sp>
        <p:grpSp>
          <p:nvGrpSpPr>
            <p:cNvPr id="54" name="Group 8"/>
            <p:cNvGrpSpPr/>
            <p:nvPr/>
          </p:nvGrpSpPr>
          <p:grpSpPr>
            <a:xfrm>
              <a:off x="4011490" y="3808797"/>
              <a:ext cx="4752528" cy="489106"/>
              <a:chOff x="2299400" y="1781114"/>
              <a:chExt cx="4576856" cy="489106"/>
            </a:xfrm>
          </p:grpSpPr>
          <p:sp>
            <p:nvSpPr>
              <p:cNvPr id="55" name="TextBox 10"/>
              <p:cNvSpPr txBox="1"/>
              <p:nvPr/>
            </p:nvSpPr>
            <p:spPr bwMode="auto">
              <a:xfrm>
                <a:off x="2299400" y="1781114"/>
                <a:ext cx="4576856" cy="38732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ko-KR" sz="31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Креативное мышление</a:t>
                </a:r>
                <a:endParaRPr lang="en-US" altLang="ko-KR" sz="31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Box 12"/>
              <p:cNvSpPr txBox="1"/>
              <p:nvPr/>
            </p:nvSpPr>
            <p:spPr bwMode="auto">
              <a:xfrm>
                <a:off x="2299400" y="2050389"/>
                <a:ext cx="4576856" cy="219831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166843" y="945161"/>
            <a:ext cx="3258146" cy="70887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Читательская 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9557" y="2063939"/>
            <a:ext cx="3613959" cy="2016337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человека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использовать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письменные тексты,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размышлять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них и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заниматься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чтением для того, чтобы достигать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своих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целей, расширять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 и возможности,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участвовать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социальной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0" y="243032"/>
            <a:ext cx="3833597" cy="88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824" tIns="58412" rIns="116824" bIns="584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Естественнонаучная</a:t>
            </a:r>
            <a:r>
              <a:rPr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грамотность</a:t>
            </a: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0" y="992301"/>
            <a:ext cx="3657974" cy="533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824" tIns="58412" rIns="116824" bIns="584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19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способность</a:t>
            </a:r>
            <a:r>
              <a:rPr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осваивать и </a:t>
            </a:r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естественнонаучные</a:t>
            </a:r>
            <a:r>
              <a:rPr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знания</a:t>
            </a:r>
            <a:r>
              <a:rPr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для распознания и </a:t>
            </a:r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постановки</a:t>
            </a:r>
            <a:r>
              <a:rPr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вопросов, </a:t>
            </a:r>
            <a:r>
              <a:rPr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освоения</a:t>
            </a:r>
            <a:r>
              <a:rPr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новых знаний, для </a:t>
            </a:r>
            <a:r>
              <a:rPr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объяснения</a:t>
            </a:r>
            <a:r>
              <a:rPr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естественнонаучных</a:t>
            </a:r>
            <a:r>
              <a:rPr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явлений и </a:t>
            </a:r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ормулирования</a:t>
            </a:r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основанных</a:t>
            </a:r>
            <a:r>
              <a:rPr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научных доказательствах </a:t>
            </a:r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выводов</a:t>
            </a:r>
            <a:r>
              <a:rPr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связи</a:t>
            </a:r>
            <a:r>
              <a:rPr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естественнонаучной</a:t>
            </a:r>
            <a:r>
              <a:rPr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проблематикой</a:t>
            </a:r>
            <a:endParaRPr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7451934" y="424844"/>
            <a:ext cx="2820419" cy="9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824" tIns="58412" rIns="116824" bIns="584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Математическая</a:t>
            </a:r>
            <a:r>
              <a:rPr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7451934" y="1291147"/>
            <a:ext cx="3031537" cy="391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824" tIns="58412" rIns="116824" bIns="584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19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9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sz="19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sz="19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9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определять</a:t>
            </a:r>
            <a:r>
              <a:rPr sz="19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9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понимать</a:t>
            </a:r>
            <a:r>
              <a:rPr sz="19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9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роль</a:t>
            </a:r>
            <a:r>
              <a:rPr sz="19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9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математики</a:t>
            </a:r>
            <a:r>
              <a:rPr sz="19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 мире, в </a:t>
            </a:r>
            <a:endParaRPr lang="ru-RU" sz="19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9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котором</a:t>
            </a:r>
            <a:r>
              <a:rPr sz="19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он живет, </a:t>
            </a:r>
            <a:endParaRPr lang="ru-RU" sz="19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9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высказывать</a:t>
            </a:r>
            <a:r>
              <a:rPr sz="19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хорошо</a:t>
            </a:r>
            <a:endParaRPr lang="ru-RU" sz="19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9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обоснованные</a:t>
            </a:r>
            <a:r>
              <a:rPr sz="19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9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математические</a:t>
            </a:r>
            <a:r>
              <a:rPr sz="19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9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суждения</a:t>
            </a:r>
            <a:r>
              <a:rPr sz="19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присущие</a:t>
            </a:r>
            <a:endParaRPr lang="ru-RU" sz="19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9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созидательному</a:t>
            </a:r>
            <a:r>
              <a:rPr sz="19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9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9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заинтересованному и </a:t>
            </a:r>
            <a:endParaRPr lang="ru-RU" sz="19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9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мыслящему</a:t>
            </a:r>
            <a:r>
              <a:rPr sz="19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гражданину</a:t>
            </a:r>
          </a:p>
        </p:txBody>
      </p:sp>
      <p:cxnSp>
        <p:nvCxnSpPr>
          <p:cNvPr id="19465" name="Прямая соединительная линия 13"/>
          <p:cNvCxnSpPr>
            <a:cxnSpLocks noChangeShapeType="1"/>
          </p:cNvCxnSpPr>
          <p:nvPr/>
        </p:nvCxnSpPr>
        <p:spPr bwMode="auto">
          <a:xfrm rot="5400000">
            <a:off x="823428" y="3779707"/>
            <a:ext cx="5670947" cy="185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Прямая соединительная линия 14"/>
          <p:cNvCxnSpPr>
            <a:cxnSpLocks noChangeShapeType="1"/>
          </p:cNvCxnSpPr>
          <p:nvPr/>
        </p:nvCxnSpPr>
        <p:spPr bwMode="auto">
          <a:xfrm rot="5400000">
            <a:off x="4448970" y="3860467"/>
            <a:ext cx="5670947" cy="1856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TextBox 15"/>
          <p:cNvSpPr txBox="1">
            <a:spLocks noChangeArrowheads="1"/>
          </p:cNvSpPr>
          <p:nvPr/>
        </p:nvSpPr>
        <p:spPr bwMode="auto">
          <a:xfrm>
            <a:off x="3657973" y="5105638"/>
            <a:ext cx="3601654" cy="12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824" tIns="58412" rIns="116824" bIns="584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Базовый</a:t>
            </a:r>
            <a:r>
              <a:rPr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навык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функциональной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грамотности</a:t>
            </a:r>
          </a:p>
        </p:txBody>
      </p:sp>
      <p:sp>
        <p:nvSpPr>
          <p:cNvPr id="19468" name="Левая фигурная скобка 16"/>
          <p:cNvSpPr>
            <a:spLocks/>
          </p:cNvSpPr>
          <p:nvPr/>
        </p:nvSpPr>
        <p:spPr bwMode="auto">
          <a:xfrm rot="-5400000">
            <a:off x="5061618" y="4979391"/>
            <a:ext cx="767941" cy="3675856"/>
          </a:xfrm>
          <a:prstGeom prst="leftBrace">
            <a:avLst>
              <a:gd name="adj1" fmla="val 111690"/>
              <a:gd name="adj2" fmla="val 51004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6824" tIns="58412" rIns="116824" bIns="5841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08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290841" y="590722"/>
            <a:ext cx="3258146" cy="70887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Глобальные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1302" y="1252070"/>
            <a:ext cx="3552168" cy="4245793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продуктивно 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участвовать в процессе 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выработки,  оценки и 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совершенствовании идей, 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направленных на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инновационных (новых, 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новаторских, оригинальных,  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нестандартных, непривычных) и 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эффективных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(действенных, результативных, 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экономичных, оптимальных )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Решений.</a:t>
            </a:r>
            <a:endParaRPr lang="ru-RU" sz="1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6859805" y="211433"/>
            <a:ext cx="3833597" cy="9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824" tIns="58412" rIns="116824" bIns="584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Креативное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  <a:endParaRPr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3057259" y="1663508"/>
            <a:ext cx="3802543" cy="333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824" tIns="58412" rIns="116824" bIns="584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19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9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то  </a:t>
            </a:r>
            <a:r>
              <a:rPr lang="ru-RU" sz="19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многогранная цель </a:t>
            </a:r>
            <a:endParaRPr lang="ru-RU" sz="19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endParaRPr lang="ru-RU" sz="19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протяжении  всей жизни. </a:t>
            </a:r>
          </a:p>
          <a:p>
            <a:pPr algn="ctr"/>
            <a:r>
              <a:rPr lang="ru-RU" sz="19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Глобально компетентная </a:t>
            </a:r>
            <a:endParaRPr lang="ru-RU" sz="19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личность </a:t>
            </a:r>
            <a:r>
              <a:rPr lang="ru-RU" sz="19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способна </a:t>
            </a:r>
            <a:r>
              <a:rPr lang="ru-RU" sz="19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изучать</a:t>
            </a:r>
          </a:p>
          <a:p>
            <a:pPr algn="ctr"/>
            <a:r>
              <a:rPr lang="ru-RU" sz="19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местные,  </a:t>
            </a:r>
          </a:p>
          <a:p>
            <a:pPr algn="ctr"/>
            <a:r>
              <a:rPr lang="ru-RU" sz="19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глобальные проблемы и </a:t>
            </a:r>
            <a:endParaRPr lang="ru-RU" sz="19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вопросы  межкультурного</a:t>
            </a:r>
          </a:p>
          <a:p>
            <a:pPr algn="ctr"/>
            <a:r>
              <a:rPr lang="ru-RU" sz="19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взаимодействия.</a:t>
            </a:r>
            <a:endParaRPr lang="ru-RU" sz="19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102303" y="167231"/>
            <a:ext cx="2820419" cy="9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824" tIns="58412" rIns="116824" bIns="584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Финансовая</a:t>
            </a:r>
            <a:r>
              <a:rPr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102303" y="1332359"/>
            <a:ext cx="2820419" cy="456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824" tIns="58412" rIns="116824" bIns="584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19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Выработка </a:t>
            </a:r>
          </a:p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целесообразных моделей </a:t>
            </a:r>
          </a:p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поведения в </a:t>
            </a:r>
          </a:p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разнообразных </a:t>
            </a:r>
          </a:p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жизненных ситуациях, </a:t>
            </a:r>
          </a:p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связанных с  финансами.</a:t>
            </a:r>
          </a:p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</a:p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представлений о </a:t>
            </a:r>
          </a:p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возможных </a:t>
            </a:r>
          </a:p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льтернативных </a:t>
            </a:r>
          </a:p>
          <a:p>
            <a:pPr algn="ctr"/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решениях </a:t>
            </a:r>
            <a:endParaRPr lang="ru-RU" sz="1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личных и семейных  </a:t>
            </a:r>
          </a:p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финансовых проблем.</a:t>
            </a:r>
          </a:p>
          <a:p>
            <a:endParaRPr lang="ru-RU" sz="1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465" name="Прямая соединительная линия 13"/>
          <p:cNvCxnSpPr>
            <a:cxnSpLocks noChangeShapeType="1"/>
          </p:cNvCxnSpPr>
          <p:nvPr/>
        </p:nvCxnSpPr>
        <p:spPr bwMode="auto">
          <a:xfrm rot="5400000">
            <a:off x="109661" y="3779703"/>
            <a:ext cx="5670947" cy="185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Прямая соединительная линия 14"/>
          <p:cNvCxnSpPr>
            <a:cxnSpLocks noChangeShapeType="1"/>
          </p:cNvCxnSpPr>
          <p:nvPr/>
        </p:nvCxnSpPr>
        <p:spPr bwMode="auto">
          <a:xfrm rot="5400000">
            <a:off x="4094901" y="4023669"/>
            <a:ext cx="5670947" cy="1856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25767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062425" y="3886488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2197" y="604946"/>
            <a:ext cx="10149770" cy="671963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 </a:t>
            </a:r>
            <a:endParaRPr lang="ru-RU" sz="51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5386" y="1329562"/>
            <a:ext cx="9775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  <a:hlinkClick r:id="rId3"/>
              </a:rPr>
              <a:t>Приказ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  <a:hlinkClick r:id="rId3"/>
              </a:rPr>
              <a:t>Минпросвещения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hlinkClick r:id="rId3"/>
              </a:rPr>
              <a:t> России от 31.05.2021 № 286</a:t>
            </a: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  <a:hlinkClick r:id="rId3"/>
              </a:rPr>
              <a:t> "Об утверждении федерального образовательного </a:t>
            </a:r>
            <a:endParaRPr lang="ru-RU" sz="3200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/>
              </a:rPr>
              <a:t>стандарта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НОО и ООО»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66380" y="3193115"/>
            <a:ext cx="78016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НОО и ООО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(новый)</a:t>
            </a:r>
          </a:p>
          <a:p>
            <a:pPr lvl="0" algn="just"/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сентября 2022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года начнут действовать </a:t>
            </a: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каждой школе, а обучающиеся, </a:t>
            </a: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будут приняты на обучение в </a:t>
            </a: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пятые классы в 2022 году,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будут</a:t>
            </a:r>
          </a:p>
          <a:p>
            <a:pPr lvl="0" algn="just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учиться уже по обновленным ФГОС.</a:t>
            </a: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5133871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140" y="119041"/>
            <a:ext cx="1242635" cy="124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33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062425" y="3886488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2197" y="604946"/>
            <a:ext cx="10149770" cy="671963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 </a:t>
            </a:r>
            <a:endParaRPr lang="ru-RU" sz="51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5133871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140" y="119041"/>
            <a:ext cx="1242635" cy="124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80" y="1487713"/>
            <a:ext cx="7462076" cy="546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6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062425" y="3886488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2197" y="604946"/>
            <a:ext cx="10149770" cy="671963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 </a:t>
            </a:r>
            <a:endParaRPr lang="ru-RU" sz="51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5133871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140" y="119041"/>
            <a:ext cx="1242635" cy="124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0196" y="1548383"/>
            <a:ext cx="97395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Функциональная грамотность не дань </a:t>
            </a:r>
            <a:r>
              <a:rPr lang="ru-RU" sz="5400" dirty="0" smtClean="0"/>
              <a:t>моде,  </a:t>
            </a:r>
            <a:r>
              <a:rPr lang="ru-RU" sz="5400" dirty="0" smtClean="0"/>
              <a:t>а благо и </a:t>
            </a:r>
          </a:p>
          <a:p>
            <a:pPr algn="ctr"/>
            <a:r>
              <a:rPr lang="ru-RU" sz="5400" dirty="0" smtClean="0"/>
              <a:t>необходимость для </a:t>
            </a:r>
          </a:p>
          <a:p>
            <a:pPr algn="ctr"/>
            <a:r>
              <a:rPr lang="ru-RU" sz="5400" dirty="0" smtClean="0"/>
              <a:t>подрастающего поколения.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3488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062425" y="3886488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2197" y="604946"/>
            <a:ext cx="10149770" cy="671963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 </a:t>
            </a:r>
            <a:endParaRPr lang="ru-RU" sz="51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5133871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140" y="119041"/>
            <a:ext cx="1242635" cy="124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0196" y="1548383"/>
            <a:ext cx="97395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«Детей надо учить тому, что пригодиться им применять в жизни, когда они вырастут».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4772" y="4500711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ф</a:t>
            </a:r>
            <a:r>
              <a:rPr lang="ru-RU" sz="2000" dirty="0" smtClean="0"/>
              <a:t>илософ Аристипп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748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5" y="0"/>
            <a:ext cx="9978215" cy="75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557169" y="3739937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5882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7" y="0"/>
            <a:ext cx="10146633" cy="75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4" y="4521625"/>
            <a:ext cx="2189443" cy="27522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062425" y="571340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31" y="652296"/>
            <a:ext cx="2497725" cy="313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4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062425" y="571340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8" y="0"/>
            <a:ext cx="10146633" cy="75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6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87744" y="1240082"/>
            <a:ext cx="9073231" cy="529281"/>
          </a:xfrm>
        </p:spPr>
        <p:txBody>
          <a:bodyPr/>
          <a:lstStyle/>
          <a:p>
            <a:pPr lvl="0" algn="ctr"/>
            <a:r>
              <a:rPr lang="ru-RU" altLang="ko-KR" dirty="0" smtClean="0">
                <a:solidFill>
                  <a:srgbClr val="FF0000"/>
                </a:solidFill>
                <a:ea typeface="맑은 고딕" pitchFamily="50" charset="-127"/>
              </a:rPr>
              <a:t>«Функциональная грамотность</a:t>
            </a:r>
            <a:r>
              <a:rPr lang="ru-RU" altLang="ko-KR" dirty="0">
                <a:solidFill>
                  <a:srgbClr val="FF0000"/>
                </a:solidFill>
                <a:ea typeface="맑은 고딕" pitchFamily="50" charset="-127"/>
              </a:rPr>
              <a:t>»</a:t>
            </a:r>
            <a:endParaRPr lang="ru-RU" altLang="ko-KR" dirty="0" smtClean="0">
              <a:solidFill>
                <a:srgbClr val="FF0000"/>
              </a:solidFill>
              <a:ea typeface="맑은 고딕" pitchFamily="50" charset="-127"/>
            </a:endParaRPr>
          </a:p>
          <a:p>
            <a:pPr lvl="0" algn="ctr"/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4132" y="4500710"/>
            <a:ext cx="10156427" cy="120213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4000" dirty="0">
                <a:latin typeface="Times New Roman" pitchFamily="18" charset="0"/>
                <a:cs typeface="Times New Roman" panose="02020603050405020304" pitchFamily="18" charset="0"/>
              </a:rPr>
              <a:t>Это способность человека использовать </a:t>
            </a:r>
          </a:p>
          <a:p>
            <a:pPr algn="ctr">
              <a:spcBef>
                <a:spcPts val="0"/>
              </a:spcBef>
            </a:pPr>
            <a:r>
              <a:rPr lang="ru-RU" sz="4000" dirty="0">
                <a:latin typeface="Times New Roman" pitchFamily="18" charset="0"/>
                <a:cs typeface="Times New Roman" panose="02020603050405020304" pitchFamily="18" charset="0"/>
              </a:rPr>
              <a:t>приобретаемые в течение жизни знания для </a:t>
            </a:r>
          </a:p>
          <a:p>
            <a:pPr algn="ctr">
              <a:spcBef>
                <a:spcPts val="0"/>
              </a:spcBef>
            </a:pPr>
            <a:r>
              <a:rPr lang="ru-RU" sz="4000" dirty="0">
                <a:latin typeface="Times New Roman" pitchFamily="18" charset="0"/>
                <a:cs typeface="Times New Roman" panose="02020603050405020304" pitchFamily="18" charset="0"/>
              </a:rPr>
              <a:t>решения широкого диапазона жизненных</a:t>
            </a:r>
          </a:p>
          <a:p>
            <a:pPr algn="ctr">
              <a:spcBef>
                <a:spcPts val="0"/>
              </a:spcBef>
            </a:pPr>
            <a:r>
              <a:rPr lang="ru-RU" sz="4000" dirty="0">
                <a:latin typeface="Times New Roman" pitchFamily="18" charset="0"/>
                <a:cs typeface="Times New Roman" panose="02020603050405020304" pitchFamily="18" charset="0"/>
              </a:rPr>
              <a:t>задач в различных сферах человеческой </a:t>
            </a:r>
          </a:p>
          <a:p>
            <a:pPr algn="ctr">
              <a:spcBef>
                <a:spcPts val="0"/>
              </a:spcBef>
            </a:pPr>
            <a:r>
              <a:rPr lang="ru-RU" sz="4000" dirty="0">
                <a:latin typeface="Times New Roman" pitchFamily="18" charset="0"/>
                <a:cs typeface="Times New Roman" panose="02020603050405020304" pitchFamily="18" charset="0"/>
              </a:rPr>
              <a:t>деятельности, общения и</a:t>
            </a:r>
          </a:p>
          <a:p>
            <a:pPr algn="ctr">
              <a:spcBef>
                <a:spcPts val="0"/>
              </a:spcBef>
            </a:pPr>
            <a:r>
              <a:rPr lang="ru-RU" sz="4000" dirty="0">
                <a:latin typeface="Times New Roman" pitchFamily="18" charset="0"/>
                <a:cs typeface="Times New Roman" panose="02020603050405020304" pitchFamily="18" charset="0"/>
              </a:rPr>
              <a:t> социальных отношений.</a:t>
            </a:r>
          </a:p>
          <a:p>
            <a:pPr algn="ctr">
              <a:spcBef>
                <a:spcPts val="0"/>
              </a:spcBef>
            </a:pPr>
            <a:r>
              <a:rPr lang="ru-R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А.А. Леонтьев</a:t>
            </a:r>
            <a:endParaRPr lang="ru-RU" sz="4100" dirty="0"/>
          </a:p>
          <a:p>
            <a:endParaRPr lang="ru-RU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30843" y="4098200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92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230843" y="4098200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66181" y="1345939"/>
            <a:ext cx="9527420" cy="3057231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Функциональная грамотность помогает:</a:t>
            </a:r>
          </a:p>
          <a:p>
            <a:pPr algn="ctr"/>
            <a:r>
              <a:rPr lang="ru-RU" sz="3100" dirty="0"/>
              <a:t>выбрать будущую профессию</a:t>
            </a:r>
          </a:p>
          <a:p>
            <a:pPr algn="ctr"/>
            <a:r>
              <a:rPr lang="ru-RU" sz="3100" dirty="0"/>
              <a:t>решать бытовые задачи</a:t>
            </a:r>
          </a:p>
          <a:p>
            <a:pPr algn="ctr"/>
            <a:r>
              <a:rPr lang="ru-RU" sz="3100" dirty="0"/>
              <a:t>взаимодействовать с людьми</a:t>
            </a:r>
          </a:p>
          <a:p>
            <a:pPr algn="ctr"/>
            <a:r>
              <a:rPr lang="ru-RU" sz="3100" dirty="0"/>
              <a:t>ориентироваться  в культурном пространстве</a:t>
            </a:r>
          </a:p>
          <a:p>
            <a:pPr algn="ctr"/>
            <a:r>
              <a:rPr lang="ru-RU" sz="3100" dirty="0"/>
              <a:t>взаимодействовать с природной средой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" t="50000" r="47619"/>
          <a:stretch/>
        </p:blipFill>
        <p:spPr bwMode="auto">
          <a:xfrm>
            <a:off x="1183200" y="5047153"/>
            <a:ext cx="3547492" cy="24082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9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4" y="2185970"/>
            <a:ext cx="10189332" cy="512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062425" y="3886488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75493" y="340635"/>
            <a:ext cx="9010401" cy="733518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4000" b="1" dirty="0">
                <a:solidFill>
                  <a:srgbClr val="0070C0"/>
                </a:solidFill>
              </a:rPr>
              <a:t>Функциональная   Неграмотность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D7DE1F0C-E913-B944-ADA5-92F55BCBF745}"/>
              </a:ext>
            </a:extLst>
          </p:cNvPr>
          <p:cNvSpPr txBox="1">
            <a:spLocks/>
          </p:cNvSpPr>
          <p:nvPr/>
        </p:nvSpPr>
        <p:spPr>
          <a:xfrm>
            <a:off x="162125" y="1260351"/>
            <a:ext cx="10237138" cy="1249506"/>
          </a:xfrm>
          <a:prstGeom prst="rect">
            <a:avLst/>
          </a:prstGeom>
        </p:spPr>
        <p:txBody>
          <a:bodyPr lIns="116824" tIns="58412" rIns="116824" bIns="58412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F0000"/>
                </a:solidFill>
              </a:rPr>
              <a:t>Модель оценки функциональной грамотности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                                   </a:t>
            </a:r>
            <a:r>
              <a:rPr lang="en" sz="4000" b="1" dirty="0">
                <a:solidFill>
                  <a:srgbClr val="FF0000"/>
                </a:solidFill>
              </a:rPr>
              <a:t>PISA-201</a:t>
            </a:r>
            <a:r>
              <a:rPr lang="ru-RU" sz="4000" b="1" dirty="0">
                <a:solidFill>
                  <a:srgbClr val="FF0000"/>
                </a:solidFill>
              </a:rPr>
              <a:t>9</a:t>
            </a:r>
            <a:r>
              <a:rPr lang="en" sz="4100" b="1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5337" y="181520"/>
            <a:ext cx="10693400" cy="846850"/>
          </a:xfrm>
        </p:spPr>
        <p:txBody>
          <a:bodyPr/>
          <a:lstStyle/>
          <a:p>
            <a:r>
              <a:rPr lang="ru-RU" altLang="ko-KR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4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  <a:endParaRPr lang="ko-KR" altLang="en-US" sz="4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99351" y="2185336"/>
            <a:ext cx="1240434" cy="2101492"/>
            <a:chOff x="4041649" y="1707654"/>
            <a:chExt cx="1060704" cy="1429526"/>
          </a:xfrm>
        </p:grpSpPr>
        <p:sp>
          <p:nvSpPr>
            <p:cNvPr id="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Hexagon 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Hexagon 6"/>
          <p:cNvSpPr/>
          <p:nvPr/>
        </p:nvSpPr>
        <p:spPr>
          <a:xfrm>
            <a:off x="4787628" y="3674776"/>
            <a:ext cx="1284636" cy="140497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824" tIns="58412" rIns="116824" bIns="58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3600000">
            <a:off x="4961933" y="2250383"/>
            <a:ext cx="1559300" cy="1671751"/>
            <a:chOff x="4041649" y="1707654"/>
            <a:chExt cx="1060704" cy="1429526"/>
          </a:xfrm>
        </p:grpSpPr>
        <p:sp>
          <p:nvSpPr>
            <p:cNvPr id="9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Hexagon 9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7084136">
            <a:off x="5668062" y="3334737"/>
            <a:ext cx="1559300" cy="1671751"/>
            <a:chOff x="4041649" y="1707654"/>
            <a:chExt cx="1060704" cy="1429526"/>
          </a:xfrm>
        </p:grpSpPr>
        <p:sp>
          <p:nvSpPr>
            <p:cNvPr id="12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0800000">
            <a:off x="5403270" y="4402723"/>
            <a:ext cx="1240434" cy="2101492"/>
            <a:chOff x="4041649" y="1707654"/>
            <a:chExt cx="1060704" cy="1429526"/>
          </a:xfrm>
        </p:grpSpPr>
        <p:sp>
          <p:nvSpPr>
            <p:cNvPr id="1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18000000">
            <a:off x="3168507" y="3874205"/>
            <a:ext cx="2145920" cy="2314555"/>
            <a:chOff x="4041649" y="1707654"/>
            <a:chExt cx="1060704" cy="1429526"/>
          </a:xfrm>
        </p:grpSpPr>
        <p:sp>
          <p:nvSpPr>
            <p:cNvPr id="21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Block Arc 14"/>
          <p:cNvSpPr/>
          <p:nvPr/>
        </p:nvSpPr>
        <p:spPr>
          <a:xfrm rot="16200000">
            <a:off x="4860763" y="4010868"/>
            <a:ext cx="920548" cy="73278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824" tIns="58412" rIns="116824" bIns="58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90517" y="2503462"/>
            <a:ext cx="1570308" cy="579630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altLang="ko-KR" sz="1500" b="1" dirty="0">
                <a:solidFill>
                  <a:srgbClr val="7030A0"/>
                </a:solidFill>
                <a:cs typeface="Arial" pitchFamily="34" charset="0"/>
              </a:rPr>
              <a:t>Общая грамотность</a:t>
            </a:r>
            <a:endParaRPr lang="ko-KR" altLang="en-US" sz="15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52214" y="2503461"/>
            <a:ext cx="2099912" cy="348797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altLang="ko-KR" sz="1500" b="1" dirty="0">
                <a:solidFill>
                  <a:srgbClr val="C00000"/>
                </a:solidFill>
                <a:cs typeface="Arial" pitchFamily="34" charset="0"/>
              </a:rPr>
              <a:t>Коммуникативная </a:t>
            </a:r>
            <a:endParaRPr lang="ko-KR" altLang="en-US" sz="15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0984" y="4120882"/>
            <a:ext cx="2136036" cy="348797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altLang="ko-KR" sz="1500" b="1" dirty="0">
                <a:solidFill>
                  <a:srgbClr val="00B050"/>
                </a:solidFill>
                <a:cs typeface="Arial" pitchFamily="34" charset="0"/>
              </a:rPr>
              <a:t>Информационная</a:t>
            </a:r>
            <a:endParaRPr lang="ko-KR" altLang="en-US" sz="15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29946" y="5456534"/>
            <a:ext cx="2016431" cy="394964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altLang="ko-KR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</a:t>
            </a:r>
            <a:endParaRPr lang="ko-KR" alt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88205" y="4038453"/>
            <a:ext cx="1599423" cy="1041295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altLang="ko-KR" sz="1500" b="1" dirty="0">
                <a:solidFill>
                  <a:srgbClr val="710F57"/>
                </a:solidFill>
                <a:cs typeface="Arial" pitchFamily="34" charset="0"/>
              </a:rPr>
              <a:t>Грамотность при решении бытовых проблем</a:t>
            </a:r>
            <a:endParaRPr lang="ko-KR" altLang="en-US" sz="1500" b="1" dirty="0">
              <a:solidFill>
                <a:srgbClr val="710F57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8917" y="1158915"/>
            <a:ext cx="3427156" cy="2056957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r>
              <a:rPr lang="ru-RU" altLang="ko-KR" sz="18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Считать без калькулятора</a:t>
            </a:r>
          </a:p>
          <a:p>
            <a:r>
              <a:rPr lang="ru-RU" altLang="ko-KR" sz="18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Отвечать на вопросы, не испытывая затруднений в построении фраз, подборе слов.</a:t>
            </a:r>
          </a:p>
          <a:p>
            <a:r>
              <a:rPr lang="ru-RU" altLang="ko-KR" sz="18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Написать сочинение, рефераты</a:t>
            </a:r>
            <a:endParaRPr lang="ko-KR" altLang="en-US" sz="1800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0461" y="3392263"/>
            <a:ext cx="3628889" cy="3718951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endParaRPr lang="ru-RU" altLang="ko-KR" sz="18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ko-KR" sz="18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ko-KR" sz="18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ko-KR" sz="18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ko-KR" sz="18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ko-KR" sz="1800" dirty="0">
                <a:solidFill>
                  <a:srgbClr val="292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продукты, товары и услуги</a:t>
            </a:r>
          </a:p>
          <a:p>
            <a:r>
              <a:rPr lang="ru-RU" altLang="ko-KR" sz="1800" dirty="0">
                <a:solidFill>
                  <a:srgbClr val="292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различные технические бытовые устройства пользуясь инструкциями</a:t>
            </a:r>
          </a:p>
          <a:p>
            <a:r>
              <a:rPr lang="ru-RU" altLang="ko-KR" sz="1800" dirty="0">
                <a:solidFill>
                  <a:srgbClr val="292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и незнакомом городе ,пользуясь справочником, картой</a:t>
            </a:r>
            <a:endParaRPr lang="ko-KR" altLang="en-US" sz="18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77107" y="964645"/>
            <a:ext cx="2855428" cy="2056957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r"/>
            <a:r>
              <a:rPr lang="ru-RU" altLang="ko-KR" sz="1800" dirty="0">
                <a:solidFill>
                  <a:srgbClr val="FF0000"/>
                </a:solidFill>
                <a:cs typeface="Arial" pitchFamily="34" charset="0"/>
              </a:rPr>
              <a:t>Работать в группе, команде, умение договариваться, согласовывать действия</a:t>
            </a:r>
          </a:p>
          <a:p>
            <a:pPr algn="r"/>
            <a:r>
              <a:rPr lang="ru-RU" altLang="ko-KR" sz="1800" dirty="0">
                <a:solidFill>
                  <a:srgbClr val="FF0000"/>
                </a:solidFill>
                <a:cs typeface="Arial" pitchFamily="34" charset="0"/>
              </a:rPr>
              <a:t>Расположить к себе других людей</a:t>
            </a:r>
            <a:endParaRPr lang="ko-KR" altLang="en-US" sz="18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16218" y="3431280"/>
            <a:ext cx="3141339" cy="2940929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r"/>
            <a:r>
              <a:rPr lang="ru-RU" altLang="ko-KR" sz="1800" dirty="0">
                <a:solidFill>
                  <a:srgbClr val="00B050"/>
                </a:solidFill>
                <a:cs typeface="Arial" pitchFamily="34" charset="0"/>
              </a:rPr>
              <a:t>Находить и отбирать информацию из книг, энциклопедий и др. </a:t>
            </a:r>
          </a:p>
          <a:p>
            <a:pPr algn="r"/>
            <a:r>
              <a:rPr lang="ru-RU" altLang="ko-KR" sz="1800" dirty="0">
                <a:solidFill>
                  <a:srgbClr val="00B050"/>
                </a:solidFill>
                <a:cs typeface="Arial" pitchFamily="34" charset="0"/>
              </a:rPr>
              <a:t>Использовать информацию из СМИ( газеты, журналы, телевидение)</a:t>
            </a:r>
          </a:p>
          <a:p>
            <a:pPr algn="r"/>
            <a:r>
              <a:rPr lang="ru-RU" altLang="ko-KR" sz="1800" dirty="0">
                <a:solidFill>
                  <a:srgbClr val="00B050"/>
                </a:solidFill>
                <a:cs typeface="Arial" pitchFamily="34" charset="0"/>
              </a:rPr>
              <a:t>Читать чертежи, схемы, графики</a:t>
            </a:r>
          </a:p>
          <a:p>
            <a:endParaRPr lang="ko-KR" altLang="en-US" sz="15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53535" y="5938966"/>
            <a:ext cx="4036168" cy="1225960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r"/>
            <a:r>
              <a:rPr lang="ru-RU" altLang="ko-KR" sz="1800" dirty="0">
                <a:solidFill>
                  <a:srgbClr val="0070C0"/>
                </a:solidFill>
                <a:cs typeface="Arial" pitchFamily="34" charset="0"/>
              </a:rPr>
              <a:t>Искать информацию в сети Интернет</a:t>
            </a:r>
          </a:p>
          <a:p>
            <a:pPr algn="r"/>
            <a:r>
              <a:rPr lang="ru-RU" altLang="ko-KR" sz="1800" dirty="0">
                <a:solidFill>
                  <a:srgbClr val="0070C0"/>
                </a:solidFill>
                <a:cs typeface="Arial" pitchFamily="34" charset="0"/>
              </a:rPr>
              <a:t>Пользоваться электронной почтой</a:t>
            </a:r>
          </a:p>
          <a:p>
            <a:pPr algn="r"/>
            <a:r>
              <a:rPr lang="ru-RU" altLang="ko-KR" sz="1800" dirty="0">
                <a:solidFill>
                  <a:srgbClr val="0070C0"/>
                </a:solidFill>
                <a:cs typeface="Arial" pitchFamily="34" charset="0"/>
              </a:rPr>
              <a:t>Создавать и распечатывать тексты</a:t>
            </a:r>
            <a:endParaRPr lang="ko-KR" altLang="en-US" sz="1800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062425" y="3886488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2197" y="604946"/>
            <a:ext cx="10149770" cy="3257286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5100" b="1" dirty="0">
                <a:solidFill>
                  <a:srgbClr val="0070C0"/>
                </a:solidFill>
              </a:rPr>
              <a:t>Необходимость учиться </a:t>
            </a:r>
          </a:p>
          <a:p>
            <a:pPr algn="ctr"/>
            <a:r>
              <a:rPr lang="ru-RU" sz="5100" b="1" dirty="0">
                <a:solidFill>
                  <a:srgbClr val="0070C0"/>
                </a:solidFill>
              </a:rPr>
              <a:t>для жизни, а не для школы – </a:t>
            </a:r>
          </a:p>
          <a:p>
            <a:pPr algn="ctr"/>
            <a:r>
              <a:rPr lang="ru-RU" sz="5100" b="1" dirty="0">
                <a:solidFill>
                  <a:srgbClr val="0070C0"/>
                </a:solidFill>
              </a:rPr>
              <a:t>вот что лежит в основе </a:t>
            </a:r>
          </a:p>
          <a:p>
            <a:pPr algn="ctr"/>
            <a:r>
              <a:rPr lang="ru-RU" sz="4800" b="1" dirty="0">
                <a:solidFill>
                  <a:srgbClr val="0070C0"/>
                </a:solidFill>
              </a:rPr>
              <a:t>функциональной   гр</a:t>
            </a:r>
            <a:r>
              <a:rPr lang="ru-RU" sz="5100" b="1" dirty="0">
                <a:solidFill>
                  <a:srgbClr val="0070C0"/>
                </a:solidFill>
              </a:rPr>
              <a:t>амотности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40" y="4283862"/>
            <a:ext cx="3340635" cy="360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197" y="4360284"/>
            <a:ext cx="3215591" cy="347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3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2529</TotalTime>
  <Words>568</Words>
  <Application>Microsoft Office PowerPoint</Application>
  <PresentationFormat>Произвольный</PresentationFormat>
  <Paragraphs>185</Paragraphs>
  <Slides>16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Читательская  грамотность</vt:lpstr>
      <vt:lpstr>Глобальные  компетенции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ученик 8</cp:lastModifiedBy>
  <cp:revision>137</cp:revision>
  <dcterms:created xsi:type="dcterms:W3CDTF">2016-12-05T23:26:54Z</dcterms:created>
  <dcterms:modified xsi:type="dcterms:W3CDTF">2023-05-11T06:27:12Z</dcterms:modified>
</cp:coreProperties>
</file>